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62" r:id="rId3"/>
    <p:sldId id="259" r:id="rId4"/>
    <p:sldId id="263" r:id="rId5"/>
    <p:sldId id="266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34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56014" autoAdjust="0"/>
  </p:normalViewPr>
  <p:slideViewPr>
    <p:cSldViewPr snapToGrid="0">
      <p:cViewPr>
        <p:scale>
          <a:sx n="70" d="100"/>
          <a:sy n="70" d="100"/>
        </p:scale>
        <p:origin x="1126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09DC0-41A6-488C-B562-D850D0960CAA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1CC97-2E19-4DFE-BBCD-ECD81AD9FE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872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Hi. I am really excited to introduce SSBSE 2025 Seoul, South Korea.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 am Shin Hong, General Chair of the next year symposium.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It is my great honor to have the opportunity to bring the SSBSE community to South Korea.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It is interesting that next year symposium will be placed the very opposite point of this planet to where we are now.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This time SSBSE is co-located with ASE 2025 and this symposium will be arranged as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1-day pre- or post-conference event.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The exact date is under discussion with ASE OCs, and, tentatively speaking, it is</a:t>
            </a:r>
            <a:r>
              <a:rPr lang="ko-KR" altLang="en-US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likely to be a pre-conference, and then it’s 16 November 2025.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180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And this time, Markus Wagner from </a:t>
            </a:r>
            <a:r>
              <a:rPr lang="en-US" altLang="ko-KR" sz="1800" kern="100" dirty="0" err="1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Monashi</a:t>
            </a: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 University and Man Zhang from </a:t>
            </a:r>
            <a:r>
              <a:rPr lang="en-US" altLang="ko-KR" sz="1800" kern="100" dirty="0" err="1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Beihang</a:t>
            </a: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 University are serving as program co-chairs.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And we are forming the OC at this moment, inviting remaining members.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 think that some people in this room will be invited to OC, I guess.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If you receive invitation, please join in continuing this symposium successful.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763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The symposium programs will be basically the same as this year’s.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We are going to have Research Track and RENE/NIER track.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And, PC chairs and I are </a:t>
            </a:r>
            <a:r>
              <a:rPr lang="en-US" altLang="ko-KR" sz="1800" b="1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arranging</a:t>
            </a: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 a special issue at a major Software Engineering journal to invite quality papers.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The challenge track and Hot-off-the-press track will be continued. </a:t>
            </a: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Please let me know if you have new ideas to make these tracks more interesting.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441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The venue is Hotel Grand </a:t>
            </a:r>
            <a:r>
              <a:rPr lang="en-US" altLang="ko-KR" sz="1800" kern="100" dirty="0" err="1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Walkerhill</a:t>
            </a: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 Seoul, which is the one of the most elegant hotels in Seoul.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It’s not just a hotel but it’s a part of park located at North-East Side of Han-river.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This place is beloved by Seoul people, and many historic events had been held here.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Recently, many international conference had been held successfully in this hotel.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238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The symposium venue is not at the center of Seoul but accessibility is good.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Basically, you can reach to the downtown Seoul and many interesting sites easily from this hotel via Subway.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Subway in Seoul is safe, clean, not expensive and works until almost midnight every day, for you to enjoy nightlight.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828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So, we have little more than one year, around 15 months, from this moment to the next event.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Actually, together with ASE, this is first time major SE conference physically come to South Korea. 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We had ICSE and ISSTA 2020 and 2021, but both were conducted fully online due to the pandemic issue.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SE community in Korea is waiting for hosting SE researchers from world-wide.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I will try my best to make SSBSE 2025 successful and enjoyable.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endParaRPr lang="en-US" altLang="ko-KR" sz="1800" kern="100" dirty="0">
              <a:effectLst/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15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Arial" panose="020B060402020202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Hope to see you all in Seoul.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1CC97-2E19-4DFE-BBCD-ECD81AD9FEF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30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0C8CFF-5779-C021-E9B5-9D88E430F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E2D8D0-81A5-29F0-18D5-644E013397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C75B11-C1A7-C702-61A0-A796CDCEC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1B6B6D-EB86-1778-A2A9-C0F637D79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1C7BE9-3C94-DC6F-C651-E40811D3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205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AE169A-A538-4C74-7BF7-94E7D7ED0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7745D0-6C4F-4956-C707-9B4A09A46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5D6263-4D33-F858-360C-4775F295F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4F4894-15E7-0907-B00A-DC995A523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D426C0-098B-8F6E-C2A0-44D1805AC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230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2433E4-90B3-4F95-CD8B-B02520F591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84D14A-2182-53B8-D34D-1969BF4FA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0FFDBC-0CD9-5F1A-A21E-91E767CC4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7C2105-CFE8-E84A-D524-4A19B0FF3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96B250-9760-F5A0-B50A-06826C81E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821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5A1BC-9A0E-6E19-06ED-0D5B0E929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1235AA-1C90-4C87-9B6D-6EE9219A83FC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AC8C47-95FD-397D-1947-65B067748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77C556-F0E5-F9A5-B375-D58F7E478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E02031-BE15-46FA-9C80-B1AFC6D564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05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384274-B167-D6E9-E254-0F05E08D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08DED4-A986-46D3-83C8-E26FD0E3DB9D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4841C-F46D-BDD4-38AC-1089878E7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240CA2-E3E8-FB51-5FE0-1A08B9BBB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22B72-88FF-4A6A-8E84-49EE812881D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5703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4DC5C-066F-E7E4-ADC7-21FF8965D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A1254A-9D32-47A8-8D2F-5B2CDF263FE6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C84C5B-B88F-0CCE-CC66-1B0B8E69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B4FE1E-C2A7-BDA8-CB0A-179BA5A1C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A053BB-8D2E-4595-87D2-16D729FF114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73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884D55EC-7ACE-017A-05F6-364C2F372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27A994-ADC4-469D-9E2C-C5DE6DFB6BE8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264E3CDE-1E2B-2CD0-2106-887FAF48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F2218E9-5B06-A140-E5DA-AD769EE38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BB4C3-0318-4406-B281-5FA7C34F947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7427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0D8B77DA-5461-4E6C-3129-67B9777D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121614-CE1C-4F74-9C20-4FEFA8455E41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EA8445FB-112D-EC20-55E8-960ED99A6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690C8F4A-D883-8DFA-C1BC-408828A50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AEDC4-A57B-4817-8FF5-9553A4FA9BA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194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BE348220-C569-1FF2-390B-71CB30F03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B43D6-C999-45F5-8E5E-725193B6392E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89345DDB-F1D9-570C-6615-287146E2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67C0C81-CB14-DEBE-25B1-12299130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66900-7DAC-4277-BDA8-BE2F44937CA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3863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2EE3AC0A-8B02-EFAA-74BC-2068089D5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AA62C7-DCA0-484C-AB5A-7B0A9127E97E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2C88C38E-15D3-FE2E-54A7-5B4328CC7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AF7B12D2-AA67-DC98-42EA-20F7A0A78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9BB72-1F4A-468B-821C-039141B4FA1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1033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036987A1-9CDE-65E4-0C3C-53161DF15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285F91-FF7A-4DE5-9CD9-55A6686936FF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5494CDCF-D119-6C4C-2BCC-02A5E873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34027201-4851-7545-78DB-0212E8ECC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471EA5-E113-4BF6-A983-A431D8BCE15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70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E774F-3F67-6E88-7BCE-0A6EF9E1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8E4868-109F-D811-62E3-8F01CA22D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72FB3-1C65-8FC3-88A8-8FE7B595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F62807-A799-C8A0-B43B-0CCA4860A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08CC8A-A17F-AA6A-2DDD-2D93D22A0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25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4F81EB55-6D42-CD90-D50A-F000B8E6F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FFEEB6-809B-4019-A5DF-651862E990AE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7D6675ED-1C92-31B2-F7D8-17D873830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A06A4EC-D34B-E4D4-5286-67106DAA4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80A5C-33FD-426B-80D1-B73473E8667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006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0F60BF-DDCA-724A-4A6E-8C88D0F3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74C3D-09FD-4134-8104-F53D33BD3442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6EC09F-AF40-F9D3-6FF2-A0E4F2B8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36E22-4263-B29D-CAED-62DBB08B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411754-EF19-4AD3-B8E2-C30C16C39DE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651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021EC4-C736-FAEF-D3D2-3636DAF50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A2F712-6C15-4A34-AF37-4ED0AE4D6830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C2504-63B1-6BDF-61F0-83135B44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FCD7B-1548-D70E-66D6-28C85030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0837C7-A1AE-4274-BACB-BC14369573D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489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4F686-AB17-DCC7-3C22-9E4DDCD2D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7D0939-6F40-ACC6-0C14-04677A915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AF3FA1-5417-58F2-6B03-AA69A6CF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769FE6-D84B-BC5C-9DF3-339F1C9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AEB42-AAC2-2EE5-A3BF-45B9D141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424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2458E-C271-BE8F-5E5D-059FA9133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1BF57-F79D-32A6-2737-D1BBB38AF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2C6D82-98AE-0040-C410-BF3BD2DE2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36FE77-5C7C-2A61-1DD6-BA1BA095B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B5BBF1-0DE1-41F0-8BBD-9588B056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73D660-AC0D-4557-524A-F9F03DA9E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990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ED52BD-012A-5DB4-A6AB-357FBD79A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3A06A9-0CF2-CFD2-1CDE-8D196BD5C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A8184F-EC4B-078A-CC1E-A134163BA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AB6439-7EA9-CA8A-7B09-2B6B743226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03318E-E173-E2D6-D85C-C28D0D77A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E355E1-0ED8-4878-690E-D215D244E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744114-8DDD-4C9E-2A82-066944375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96A3A3-53F3-5602-F31C-3A736ED4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889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664B4E-8F5F-CF3E-C852-B6BF29AD4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18794F-F59F-98F3-39AD-E920F27E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D09B768-5A70-AB35-E981-86CEBC97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D631A0-F7DB-DBE6-D69A-54C163B6E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09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0A8D67-E1F6-CC81-9AE9-B4AAE7B02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F97E3E-F3B0-1668-1276-D9761C41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E9C598-9735-25D3-32B2-851D3C9F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185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A8BC06-4E42-458A-1BD0-6C478966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F6DE7A-5A7E-A88E-3639-18B1CC35F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D474A2-DB56-7524-AAD0-8092B19CB0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6F559D-7839-2219-EED2-E537AC935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F85311-98EA-0B2C-AC7C-8824FEB1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1CA881-DBB6-7F43-F770-95D448013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872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9966C-B7C0-5578-0255-BDD6BFD17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ED14C1-6961-45FF-17E1-8843C0F50E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C31EA9-2E11-201D-5AC7-9B8B1D6CB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31EC95-F2EB-8311-B2B7-56E963B6F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6D770D-FE42-C63F-E421-76D13630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54A9F9-DB3B-1EBE-141B-C509C946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51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9330D-05F1-2D5E-A1B6-52ECA4B1F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2BCD81-CAAE-A697-90C4-81162BBF5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E74C72-2437-46AC-8FF4-DDC230B701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A6C83D-06C4-49B0-87B3-179786FB5BE0}" type="datetimeFigureOut">
              <a:rPr lang="ko-KR" altLang="en-US" smtClean="0"/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18B8A8-7471-E4BA-7711-E540EE2276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FD5FB3-06BB-B6C1-C32A-3E236C62E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6939D4-1C2B-4BD6-B41C-2FB744A0DE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089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18A2CB03-5A97-26D7-294C-34158F03915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A6F38CB3-7AB7-DF92-33EE-90CF66B9F9E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1347CF-AB71-6464-841E-71052121AF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382EBE6-1405-4D35-B772-180FFC0A4ABB}" type="datetime1">
              <a:rPr lang="ko-KR" altLang="en-US"/>
              <a:pPr>
                <a:defRPr/>
              </a:pPr>
              <a:t>2024-07-14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A5902E-07A5-6A0C-8B92-491F7A201A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ADE138-3161-034A-F460-347626616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50D0FCDD-616D-4D73-A0A2-35BBBF4A153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93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/url?sa=i&amp;rct=j&amp;q=&amp;esrc=s&amp;source=images&amp;cd=&amp;cad=rja&amp;uact=8&amp;ved=2ahUKEwj19J-rh6LiAhWUKqYKHRIEBfkQjRx6BAgBEAU&amp;url=http://korean.visitseoul.net/shopping/%EB%8F%99%EB%8C%80%EB%AC%B8-%EC%A2%85%ED%95%A9%EC%8B%9C%EC%9E%A5_/170&amp;psig=AOvVaw0BqyRzQwDno3QbCyt4p8Oi&amp;ust=1558164987202221" TargetMode="External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png"/><Relationship Id="rId9" Type="http://schemas.openxmlformats.org/officeDocument/2006/relationships/image" Target="../media/image2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D92C5-7ED6-A02D-4247-2BD54076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537831-68C0-5F85-6B6D-7149A5F81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 descr="5 things to do in Seoul | Cathay">
            <a:extLst>
              <a:ext uri="{FF2B5EF4-FFF2-40B4-BE49-F238E27FC236}">
                <a16:creationId xmlns:a16="http://schemas.microsoft.com/office/drawing/2014/main" id="{DFF14878-D196-CC87-F801-3B69178D7D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" r="5556"/>
          <a:stretch/>
        </p:blipFill>
        <p:spPr bwMode="auto">
          <a:xfrm>
            <a:off x="-45720" y="0"/>
            <a:ext cx="122605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344E6C4-EAF7-2726-5F44-41D6165E42F4}"/>
              </a:ext>
            </a:extLst>
          </p:cNvPr>
          <p:cNvSpPr/>
          <p:nvPr/>
        </p:nvSpPr>
        <p:spPr>
          <a:xfrm>
            <a:off x="-33867" y="8768"/>
            <a:ext cx="5994400" cy="6849233"/>
          </a:xfrm>
          <a:prstGeom prst="rect">
            <a:avLst/>
          </a:prstGeom>
          <a:solidFill>
            <a:srgbClr val="50344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SSBSE 2025</a:t>
            </a:r>
          </a:p>
          <a:p>
            <a:pPr algn="ctr"/>
            <a:endParaRPr lang="en-US" altLang="ko-KR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Seoul,</a:t>
            </a:r>
          </a:p>
          <a:p>
            <a:pPr algn="ctr"/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Republic of Korea</a:t>
            </a:r>
          </a:p>
          <a:p>
            <a:pPr algn="ctr"/>
            <a:endParaRPr lang="en-US" altLang="ko-KR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16 Nov, 2025*</a:t>
            </a:r>
          </a:p>
          <a:p>
            <a:pPr algn="ctr"/>
            <a:endParaRPr lang="en-US" altLang="ko-KR" sz="10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co-located with ASE 2025</a:t>
            </a:r>
          </a:p>
        </p:txBody>
      </p:sp>
    </p:spTree>
    <p:extLst>
      <p:ext uri="{BB962C8B-B14F-4D97-AF65-F5344CB8AC3E}">
        <p14:creationId xmlns:p14="http://schemas.microsoft.com/office/powerpoint/2010/main" val="331539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EFFA2-8948-952A-1F61-A7E5B5B4B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050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Aptos" panose="020B0004020202020204" pitchFamily="34" charset="0"/>
              </a:rPr>
              <a:t>Organizing Team</a:t>
            </a:r>
            <a:endParaRPr lang="ko-KR" altLang="en-US" dirty="0">
              <a:latin typeface="Aptos" panose="020B00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B8A876F-0131-A963-341F-5C2789D5DB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4" b="23175"/>
          <a:stretch/>
        </p:blipFill>
        <p:spPr>
          <a:xfrm>
            <a:off x="1656913" y="2008413"/>
            <a:ext cx="2261944" cy="220155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D2B5AD-0B4A-5C19-C2F2-8456FE506264}"/>
              </a:ext>
            </a:extLst>
          </p:cNvPr>
          <p:cNvSpPr txBox="1"/>
          <p:nvPr/>
        </p:nvSpPr>
        <p:spPr>
          <a:xfrm>
            <a:off x="1190708" y="4469447"/>
            <a:ext cx="333902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ptos" panose="020B0004020202020204" pitchFamily="34" charset="0"/>
              </a:rPr>
              <a:t>Shin Hong</a:t>
            </a:r>
          </a:p>
          <a:p>
            <a:pPr algn="ctr"/>
            <a:endParaRPr lang="en-US" altLang="ko-KR" sz="400" dirty="0">
              <a:latin typeface="Aptos" panose="020B0004020202020204" pitchFamily="34" charset="0"/>
            </a:endParaRP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Associate Professor </a:t>
            </a:r>
          </a:p>
          <a:p>
            <a:pPr algn="ctr"/>
            <a:r>
              <a:rPr lang="en-US" altLang="ko-KR" dirty="0" err="1">
                <a:latin typeface="Aptos" panose="020B0004020202020204" pitchFamily="34" charset="0"/>
              </a:rPr>
              <a:t>Chungbuk</a:t>
            </a:r>
            <a:r>
              <a:rPr lang="en-US" altLang="ko-KR" dirty="0">
                <a:latin typeface="Aptos" panose="020B0004020202020204" pitchFamily="34" charset="0"/>
              </a:rPr>
              <a:t> National University</a:t>
            </a: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Republic of Korea</a:t>
            </a:r>
          </a:p>
          <a:p>
            <a:pPr algn="ctr"/>
            <a:endParaRPr lang="en-US" altLang="ko-KR" sz="600" dirty="0">
              <a:latin typeface="Aptos" panose="020B0004020202020204" pitchFamily="34" charset="0"/>
            </a:endParaRPr>
          </a:p>
          <a:p>
            <a:pPr algn="ctr"/>
            <a:r>
              <a:rPr lang="en-US" altLang="ko-KR" sz="2400" dirty="0">
                <a:solidFill>
                  <a:srgbClr val="50344D"/>
                </a:solidFill>
                <a:latin typeface="Aptos" panose="020B0004020202020204" pitchFamily="34" charset="0"/>
              </a:rPr>
              <a:t>General Chair</a:t>
            </a:r>
          </a:p>
          <a:p>
            <a:pPr algn="ctr"/>
            <a:endParaRPr lang="ko-KR" altLang="en-US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373D35-C252-C091-0704-BD118C8408DB}"/>
              </a:ext>
            </a:extLst>
          </p:cNvPr>
          <p:cNvSpPr txBox="1"/>
          <p:nvPr/>
        </p:nvSpPr>
        <p:spPr>
          <a:xfrm>
            <a:off x="4860471" y="4420459"/>
            <a:ext cx="275952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ptos" panose="020B0004020202020204" pitchFamily="34" charset="0"/>
              </a:rPr>
              <a:t>Markus Wagner</a:t>
            </a:r>
          </a:p>
          <a:p>
            <a:pPr algn="ctr"/>
            <a:endParaRPr lang="en-US" altLang="ko-KR" sz="400" dirty="0">
              <a:latin typeface="Aptos" panose="020B0004020202020204" pitchFamily="34" charset="0"/>
            </a:endParaRP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Associate Professor </a:t>
            </a: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Monash University Australia</a:t>
            </a:r>
          </a:p>
          <a:p>
            <a:pPr algn="ctr"/>
            <a:endParaRPr lang="en-US" altLang="ko-KR" sz="600" dirty="0">
              <a:latin typeface="Aptos" panose="020B0004020202020204" pitchFamily="34" charset="0"/>
            </a:endParaRPr>
          </a:p>
          <a:p>
            <a:pPr algn="ctr"/>
            <a:r>
              <a:rPr lang="en-US" altLang="ko-KR" sz="2400" dirty="0">
                <a:solidFill>
                  <a:srgbClr val="50344D"/>
                </a:solidFill>
                <a:latin typeface="Aptos" panose="020B0004020202020204" pitchFamily="34" charset="0"/>
              </a:rPr>
              <a:t>Program  Co-Chair</a:t>
            </a:r>
          </a:p>
          <a:p>
            <a:pPr algn="ctr"/>
            <a:endParaRPr lang="ko-KR" altLang="en-US" dirty="0">
              <a:latin typeface="Aptos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2A97B5-7F1B-634C-517B-9DEE91CFCC99}"/>
              </a:ext>
            </a:extLst>
          </p:cNvPr>
          <p:cNvSpPr txBox="1"/>
          <p:nvPr/>
        </p:nvSpPr>
        <p:spPr>
          <a:xfrm>
            <a:off x="7950733" y="4420459"/>
            <a:ext cx="27595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ptos" panose="020B0004020202020204" pitchFamily="34" charset="0"/>
              </a:rPr>
              <a:t>Man Zhang</a:t>
            </a:r>
          </a:p>
          <a:p>
            <a:pPr algn="ctr"/>
            <a:endParaRPr lang="en-US" altLang="ko-KR" sz="400" dirty="0">
              <a:latin typeface="Aptos" panose="020B0004020202020204" pitchFamily="34" charset="0"/>
            </a:endParaRP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Professor</a:t>
            </a:r>
          </a:p>
          <a:p>
            <a:pPr algn="ctr"/>
            <a:r>
              <a:rPr lang="en-US" altLang="ko-KR" dirty="0" err="1">
                <a:latin typeface="Aptos" panose="020B0004020202020204" pitchFamily="34" charset="0"/>
              </a:rPr>
              <a:t>Beihang</a:t>
            </a:r>
            <a:r>
              <a:rPr lang="en-US" altLang="ko-KR" dirty="0">
                <a:latin typeface="Aptos" panose="020B0004020202020204" pitchFamily="34" charset="0"/>
              </a:rPr>
              <a:t> University</a:t>
            </a:r>
          </a:p>
          <a:p>
            <a:pPr algn="ctr"/>
            <a:r>
              <a:rPr lang="en-US" altLang="ko-KR" dirty="0">
                <a:latin typeface="Aptos" panose="020B0004020202020204" pitchFamily="34" charset="0"/>
              </a:rPr>
              <a:t>China</a:t>
            </a:r>
          </a:p>
          <a:p>
            <a:pPr algn="ctr"/>
            <a:endParaRPr lang="en-US" altLang="ko-KR" sz="600" dirty="0">
              <a:latin typeface="Aptos" panose="020B0004020202020204" pitchFamily="34" charset="0"/>
            </a:endParaRPr>
          </a:p>
          <a:p>
            <a:pPr algn="ctr"/>
            <a:r>
              <a:rPr lang="en-US" altLang="ko-KR" sz="2400" dirty="0">
                <a:solidFill>
                  <a:srgbClr val="50344D"/>
                </a:solidFill>
                <a:latin typeface="Aptos" panose="020B0004020202020204" pitchFamily="34" charset="0"/>
              </a:rPr>
              <a:t>Program  Co-Chair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1FF35E9-BA4B-9AC4-376A-94A6812197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270" y="1950165"/>
            <a:ext cx="2181460" cy="225980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4124C3-2120-138B-9E5E-087A01FE8F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60" r="-4410"/>
          <a:stretch/>
        </p:blipFill>
        <p:spPr>
          <a:xfrm>
            <a:off x="8131630" y="1950165"/>
            <a:ext cx="2226128" cy="2259805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488040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C3D0F-EBB3-E651-29DA-1836E7050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1634"/>
            <a:ext cx="10515600" cy="1355271"/>
          </a:xfrm>
        </p:spPr>
        <p:txBody>
          <a:bodyPr>
            <a:normAutofit/>
          </a:bodyPr>
          <a:lstStyle/>
          <a:p>
            <a:pPr algn="ctr"/>
            <a:r>
              <a:rPr lang="en-US" altLang="ko-KR" sz="4800" dirty="0">
                <a:latin typeface="Aptos" panose="020B0004020202020204" pitchFamily="34" charset="0"/>
              </a:rPr>
              <a:t>Symposium Tracks</a:t>
            </a:r>
            <a:endParaRPr lang="ko-KR" altLang="en-US" sz="4800" dirty="0">
              <a:latin typeface="Aptos" panose="020B000402020202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7410D2-28B4-E0DB-7648-81DAEFAB2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446" y="2150672"/>
            <a:ext cx="4286795" cy="1756558"/>
          </a:xfrm>
          <a:solidFill>
            <a:srgbClr val="50344D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Research Track</a:t>
            </a:r>
            <a:endParaRPr lang="ko-KR" altLang="en-US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A18AA43-2DF5-890D-F460-2A2D050A95BC}"/>
              </a:ext>
            </a:extLst>
          </p:cNvPr>
          <p:cNvSpPr txBox="1">
            <a:spLocks/>
          </p:cNvSpPr>
          <p:nvPr/>
        </p:nvSpPr>
        <p:spPr>
          <a:xfrm>
            <a:off x="6521632" y="2150672"/>
            <a:ext cx="4286795" cy="1756558"/>
          </a:xfrm>
          <a:prstGeom prst="rect">
            <a:avLst/>
          </a:prstGeom>
          <a:solidFill>
            <a:srgbClr val="50344D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RENE/NIER Track</a:t>
            </a:r>
            <a:endParaRPr lang="ko-KR" altLang="en-US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D4F18DF-BEE9-CFD6-C987-103276D313C8}"/>
              </a:ext>
            </a:extLst>
          </p:cNvPr>
          <p:cNvSpPr txBox="1">
            <a:spLocks/>
          </p:cNvSpPr>
          <p:nvPr/>
        </p:nvSpPr>
        <p:spPr>
          <a:xfrm>
            <a:off x="1443446" y="4220997"/>
            <a:ext cx="4286795" cy="1756558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SSBSE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Challenge Track</a:t>
            </a:r>
            <a:endParaRPr lang="ko-KR" altLang="en-US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5F0F4691-6CC7-9633-51C2-0561250DE2E3}"/>
              </a:ext>
            </a:extLst>
          </p:cNvPr>
          <p:cNvSpPr txBox="1">
            <a:spLocks/>
          </p:cNvSpPr>
          <p:nvPr/>
        </p:nvSpPr>
        <p:spPr>
          <a:xfrm>
            <a:off x="6521632" y="4220997"/>
            <a:ext cx="4286795" cy="1756558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Hot-off-the-Press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3200" dirty="0">
                <a:solidFill>
                  <a:schemeClr val="bg1"/>
                </a:solidFill>
                <a:latin typeface="Aptos" panose="020B0004020202020204" pitchFamily="34" charset="0"/>
              </a:rPr>
              <a:t>Track</a:t>
            </a:r>
            <a:endParaRPr lang="ko-KR" altLang="en-US" sz="32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0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그림 1">
            <a:extLst>
              <a:ext uri="{FF2B5EF4-FFF2-40B4-BE49-F238E27FC236}">
                <a16:creationId xmlns:a16="http://schemas.microsoft.com/office/drawing/2014/main" id="{0E9802E5-892B-0398-1A33-395B8E5673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직사각형 2">
            <a:extLst>
              <a:ext uri="{FF2B5EF4-FFF2-40B4-BE49-F238E27FC236}">
                <a16:creationId xmlns:a16="http://schemas.microsoft.com/office/drawing/2014/main" id="{CB335F6E-68A2-AABC-FC62-69BDD1CE8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10" y="248525"/>
            <a:ext cx="877565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black"/>
                </a:solidFill>
                <a:latin typeface="Arial Unicode MS"/>
                <a:ea typeface="Arial Unicode MS"/>
                <a:cs typeface="Arial Unicode MS"/>
              </a:rPr>
              <a:t>  Hotel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Grand </a:t>
            </a:r>
            <a:r>
              <a:rPr kumimoji="0" lang="en-US" altLang="ko-KR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Walkerhill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Seoul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7172" name="그림 50">
            <a:extLst>
              <a:ext uri="{FF2B5EF4-FFF2-40B4-BE49-F238E27FC236}">
                <a16:creationId xmlns:a16="http://schemas.microsoft.com/office/drawing/2014/main" id="{15723589-CB72-4797-681F-449D42162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47" y="1016910"/>
            <a:ext cx="2549525" cy="163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그림 54">
            <a:extLst>
              <a:ext uri="{FF2B5EF4-FFF2-40B4-BE49-F238E27FC236}">
                <a16:creationId xmlns:a16="http://schemas.microsoft.com/office/drawing/2014/main" id="{9FDD20B6-600B-6148-A2CF-636C67FD67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47" y="2699660"/>
            <a:ext cx="2549525" cy="153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그림 55">
            <a:extLst>
              <a:ext uri="{FF2B5EF4-FFF2-40B4-BE49-F238E27FC236}">
                <a16:creationId xmlns:a16="http://schemas.microsoft.com/office/drawing/2014/main" id="{23F89872-F69E-CB8D-28A0-E9ED51E46C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47" y="4276048"/>
            <a:ext cx="254952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그림 56">
            <a:extLst>
              <a:ext uri="{FF2B5EF4-FFF2-40B4-BE49-F238E27FC236}">
                <a16:creationId xmlns:a16="http://schemas.microsoft.com/office/drawing/2014/main" id="{4E45CBB6-0F86-7FD6-1B70-C778164C03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47" y="5614310"/>
            <a:ext cx="2549525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4" name="TextBox 5">
            <a:extLst>
              <a:ext uri="{FF2B5EF4-FFF2-40B4-BE49-F238E27FC236}">
                <a16:creationId xmlns:a16="http://schemas.microsoft.com/office/drawing/2014/main" id="{FD0E4391-D21A-2864-9F75-4A8FBCD20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0965" y="1120676"/>
            <a:ext cx="885097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317500"/>
          </a:effec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Unmatched Service and Value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Surrounded by the spectacular views of the 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Hangang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River and the 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Achasan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Mountain, 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Walkerhill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serves as the ultimate place to relax and unwind while enjoying a wide variety of entertainment options with unmatched quality and service.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With 557 rooms and 6 restaurants, consisting of Korean, Chinese, and Western cuisines, as well as bakery shops offering baked goodies that delight your taste buds, </a:t>
            </a:r>
            <a:r>
              <a:rPr kumimoji="0" lang="en-US" altLang="ko-KR" sz="1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Walkerhill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offers an unparalleled guest experience and exceeds expectation at every level.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179" name="그림 3">
            <a:extLst>
              <a:ext uri="{FF2B5EF4-FFF2-40B4-BE49-F238E27FC236}">
                <a16:creationId xmlns:a16="http://schemas.microsoft.com/office/drawing/2014/main" id="{C001891B-D898-6375-B66C-166D810F6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85"/>
          <a:stretch>
            <a:fillRect/>
          </a:stretch>
        </p:blipFill>
        <p:spPr bwMode="auto">
          <a:xfrm>
            <a:off x="2800350" y="3409950"/>
            <a:ext cx="9391650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슬라이드 번호 개체 틀 1">
            <a:extLst>
              <a:ext uri="{FF2B5EF4-FFF2-40B4-BE49-F238E27FC236}">
                <a16:creationId xmlns:a16="http://schemas.microsoft.com/office/drawing/2014/main" id="{B869453D-A0AF-9454-5A1C-D6A2CCBD6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038" y="639921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10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75000"/>
                </a:srgbClr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그림 20">
            <a:extLst>
              <a:ext uri="{FF2B5EF4-FFF2-40B4-BE49-F238E27FC236}">
                <a16:creationId xmlns:a16="http://schemas.microsoft.com/office/drawing/2014/main" id="{945670E2-20B8-73FD-AD9E-3D7C77C2F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6"/>
          <a:stretch>
            <a:fillRect/>
          </a:stretch>
        </p:blipFill>
        <p:spPr bwMode="auto">
          <a:xfrm>
            <a:off x="0" y="723900"/>
            <a:ext cx="12192000" cy="613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099" name="그룹 1">
            <a:extLst>
              <a:ext uri="{FF2B5EF4-FFF2-40B4-BE49-F238E27FC236}">
                <a16:creationId xmlns:a16="http://schemas.microsoft.com/office/drawing/2014/main" id="{DB0A0C0F-F7E9-1581-2E50-173136378F18}"/>
              </a:ext>
            </a:extLst>
          </p:cNvPr>
          <p:cNvGrpSpPr>
            <a:grpSpLocks/>
          </p:cNvGrpSpPr>
          <p:nvPr/>
        </p:nvGrpSpPr>
        <p:grpSpPr bwMode="auto">
          <a:xfrm>
            <a:off x="0" y="720725"/>
            <a:ext cx="12192000" cy="1633538"/>
            <a:chOff x="0" y="664234"/>
            <a:chExt cx="11554008" cy="1548000"/>
          </a:xfrm>
        </p:grpSpPr>
        <p:pic>
          <p:nvPicPr>
            <p:cNvPr id="4109" name="그림 24">
              <a:extLst>
                <a:ext uri="{FF2B5EF4-FFF2-40B4-BE49-F238E27FC236}">
                  <a16:creationId xmlns:a16="http://schemas.microsoft.com/office/drawing/2014/main" id="{24B9701C-3B0E-797B-DCF8-A7BAB23C7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64234"/>
              <a:ext cx="2328653" cy="154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0" name="그림 25">
              <a:extLst>
                <a:ext uri="{FF2B5EF4-FFF2-40B4-BE49-F238E27FC236}">
                  <a16:creationId xmlns:a16="http://schemas.microsoft.com/office/drawing/2014/main" id="{A34D6071-478B-BEA0-E366-EF9CF44AD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202"/>
            <a:stretch>
              <a:fillRect/>
            </a:stretch>
          </p:blipFill>
          <p:spPr bwMode="auto">
            <a:xfrm>
              <a:off x="4784805" y="664234"/>
              <a:ext cx="2304653" cy="154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1" name="그림 26">
              <a:extLst>
                <a:ext uri="{FF2B5EF4-FFF2-40B4-BE49-F238E27FC236}">
                  <a16:creationId xmlns:a16="http://schemas.microsoft.com/office/drawing/2014/main" id="{DC2DF04D-B447-5696-DC9F-8034025AD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7494" y="664234"/>
              <a:ext cx="2323452" cy="154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2" name="그림 27">
              <a:extLst>
                <a:ext uri="{FF2B5EF4-FFF2-40B4-BE49-F238E27FC236}">
                  <a16:creationId xmlns:a16="http://schemas.microsoft.com/office/drawing/2014/main" id="{A943202B-41D9-A225-FB97-64C030519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6689" y="664234"/>
              <a:ext cx="2420079" cy="154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3" name="그림 33">
              <a:extLst>
                <a:ext uri="{FF2B5EF4-FFF2-40B4-BE49-F238E27FC236}">
                  <a16:creationId xmlns:a16="http://schemas.microsoft.com/office/drawing/2014/main" id="{0E62ECF5-91B5-AB46-601C-FCFECE3A4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63" r="5901"/>
            <a:stretch>
              <a:fillRect/>
            </a:stretch>
          </p:blipFill>
          <p:spPr bwMode="auto">
            <a:xfrm>
              <a:off x="9448983" y="664234"/>
              <a:ext cx="2105025" cy="154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FF22A21-4C3B-9553-8762-A1E151D25405}"/>
              </a:ext>
            </a:extLst>
          </p:cNvPr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rgbClr val="503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01" name="TextBox 22">
            <a:extLst>
              <a:ext uri="{FF2B5EF4-FFF2-40B4-BE49-F238E27FC236}">
                <a16:creationId xmlns:a16="http://schemas.microsoft.com/office/drawing/2014/main" id="{D18846A6-AC04-E9CE-208B-31BAB541F5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950" y="95250"/>
            <a:ext cx="851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Traditions &amp; Cultures 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4102" name="직사각형 28">
            <a:extLst>
              <a:ext uri="{FF2B5EF4-FFF2-40B4-BE49-F238E27FC236}">
                <a16:creationId xmlns:a16="http://schemas.microsoft.com/office/drawing/2014/main" id="{01BC6BAB-32C5-101E-B09E-516AE9AF1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75425"/>
            <a:ext cx="12192000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Namsan Hanok Village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4103" name="직사각형 29">
            <a:extLst>
              <a:ext uri="{FF2B5EF4-FFF2-40B4-BE49-F238E27FC236}">
                <a16:creationId xmlns:a16="http://schemas.microsoft.com/office/drawing/2014/main" id="{FB2EFB3B-9562-27FF-3809-E7A602A9B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92325"/>
            <a:ext cx="2457450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Gyeongbokgung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4104" name="직사각형 30">
            <a:extLst>
              <a:ext uri="{FF2B5EF4-FFF2-40B4-BE49-F238E27FC236}">
                <a16:creationId xmlns:a16="http://schemas.microsoft.com/office/drawing/2014/main" id="{E4AD7D79-50FC-8103-3BF2-11FF8422B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1263" y="2092325"/>
            <a:ext cx="2543175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Changdeokgung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4105" name="직사각형 31">
            <a:extLst>
              <a:ext uri="{FF2B5EF4-FFF2-40B4-BE49-F238E27FC236}">
                <a16:creationId xmlns:a16="http://schemas.microsoft.com/office/drawing/2014/main" id="{2B11BF64-D411-49D2-EF96-9A9989530F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3" y="2092325"/>
            <a:ext cx="2432050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Samcheonggak</a:t>
            </a:r>
          </a:p>
        </p:txBody>
      </p:sp>
      <p:sp>
        <p:nvSpPr>
          <p:cNvPr id="4106" name="직사각형 32">
            <a:extLst>
              <a:ext uri="{FF2B5EF4-FFF2-40B4-BE49-F238E27FC236}">
                <a16:creationId xmlns:a16="http://schemas.microsoft.com/office/drawing/2014/main" id="{99D5A0E9-2D39-2B3F-66FE-4C91053CB6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88" y="2092325"/>
            <a:ext cx="2446337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Bukchon Hanok Village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4107" name="직사각형 34">
            <a:extLst>
              <a:ext uri="{FF2B5EF4-FFF2-40B4-BE49-F238E27FC236}">
                <a16:creationId xmlns:a16="http://schemas.microsoft.com/office/drawing/2014/main" id="{E57C3BEA-D32F-B1C8-31A2-729231C2E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71088" y="2092325"/>
            <a:ext cx="2220912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Korean</a:t>
            </a:r>
            <a:r>
              <a:rPr kumimoji="0" lang="ko-KR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</a:t>
            </a: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Folk</a:t>
            </a:r>
            <a:r>
              <a:rPr kumimoji="0" lang="ko-KR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</a:t>
            </a: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Village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18" name="슬라이드 번호 개체 틀 1">
            <a:extLst>
              <a:ext uri="{FF2B5EF4-FFF2-40B4-BE49-F238E27FC236}">
                <a16:creationId xmlns:a16="http://schemas.microsoft.com/office/drawing/2014/main" id="{500F842F-B552-A231-AF73-BBBA946F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038" y="639921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5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그림 2">
            <a:extLst>
              <a:ext uri="{FF2B5EF4-FFF2-40B4-BE49-F238E27FC236}">
                <a16:creationId xmlns:a16="http://schemas.microsoft.com/office/drawing/2014/main" id="{79853774-E2D2-A0C9-E640-1F00F2074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32"/>
          <a:stretch>
            <a:fillRect/>
          </a:stretch>
        </p:blipFill>
        <p:spPr bwMode="auto">
          <a:xfrm>
            <a:off x="0" y="723900"/>
            <a:ext cx="12192000" cy="613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32DCCB-F547-1036-A9B0-73515D144EA7}"/>
              </a:ext>
            </a:extLst>
          </p:cNvPr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rgbClr val="503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124" name="TextBox 18">
            <a:extLst>
              <a:ext uri="{FF2B5EF4-FFF2-40B4-BE49-F238E27FC236}">
                <a16:creationId xmlns:a16="http://schemas.microsoft.com/office/drawing/2014/main" id="{E10546A8-2F56-5066-B147-B3782B896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950" y="78921"/>
            <a:ext cx="851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Seoul Downtown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5125" name="직사각형 35">
            <a:extLst>
              <a:ext uri="{FF2B5EF4-FFF2-40B4-BE49-F238E27FC236}">
                <a16:creationId xmlns:a16="http://schemas.microsoft.com/office/drawing/2014/main" id="{973CDAB2-1CC3-A403-98E5-98DAF73D5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7488"/>
            <a:ext cx="12192000" cy="277812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E고딕" pitchFamily="2" charset="-127"/>
                <a:ea typeface="MICE고딕" pitchFamily="2" charset="-127"/>
                <a:cs typeface="Calibri" panose="020F0502020204030204" pitchFamily="34" charset="0"/>
              </a:rPr>
              <a:t>Cheonggye Gwangjang(Sq.)</a:t>
            </a:r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E고딕" pitchFamily="2" charset="-127"/>
              <a:ea typeface="MICE고딕" pitchFamily="2" charset="-127"/>
              <a:cs typeface="Calibri" panose="020F0502020204030204" pitchFamily="34" charset="0"/>
            </a:endParaRPr>
          </a:p>
        </p:txBody>
      </p:sp>
      <p:pic>
        <p:nvPicPr>
          <p:cNvPr id="5126" name="그림 36">
            <a:extLst>
              <a:ext uri="{FF2B5EF4-FFF2-40B4-BE49-F238E27FC236}">
                <a16:creationId xmlns:a16="http://schemas.microsoft.com/office/drawing/2014/main" id="{1B089FB9-867C-6E56-79F4-2C2AC90B5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6" t="20416"/>
          <a:stretch>
            <a:fillRect/>
          </a:stretch>
        </p:blipFill>
        <p:spPr bwMode="auto">
          <a:xfrm>
            <a:off x="0" y="723900"/>
            <a:ext cx="287655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7" name="직사각형 37">
            <a:extLst>
              <a:ext uri="{FF2B5EF4-FFF2-40B4-BE49-F238E27FC236}">
                <a16:creationId xmlns:a16="http://schemas.microsoft.com/office/drawing/2014/main" id="{FB45742E-F806-76B1-F7B5-FD1A0DE7B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20888"/>
            <a:ext cx="2867025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Gwangtonggyo(Br.)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5128" name="그림 4">
            <a:extLst>
              <a:ext uri="{FF2B5EF4-FFF2-40B4-BE49-F238E27FC236}">
                <a16:creationId xmlns:a16="http://schemas.microsoft.com/office/drawing/2014/main" id="{5E456D95-CE79-E950-D3C2-6054930E1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7" b="10500"/>
          <a:stretch>
            <a:fillRect/>
          </a:stretch>
        </p:blipFill>
        <p:spPr bwMode="auto">
          <a:xfrm>
            <a:off x="2873375" y="723900"/>
            <a:ext cx="3201988" cy="155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9" name="직사각형 39">
            <a:extLst>
              <a:ext uri="{FF2B5EF4-FFF2-40B4-BE49-F238E27FC236}">
                <a16:creationId xmlns:a16="http://schemas.microsoft.com/office/drawing/2014/main" id="{FA5FE474-1361-CF3D-0194-F186CE6A90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6550" y="2020888"/>
            <a:ext cx="3198813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Insa-dong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5130" name="그림 6">
            <a:extLst>
              <a:ext uri="{FF2B5EF4-FFF2-40B4-BE49-F238E27FC236}">
                <a16:creationId xmlns:a16="http://schemas.microsoft.com/office/drawing/2014/main" id="{01F41ADF-7269-DEAB-975B-74ADB4614A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98"/>
          <a:stretch>
            <a:fillRect/>
          </a:stretch>
        </p:blipFill>
        <p:spPr bwMode="auto">
          <a:xfrm>
            <a:off x="6076950" y="723900"/>
            <a:ext cx="3209925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31" name="직사각형 43">
            <a:extLst>
              <a:ext uri="{FF2B5EF4-FFF2-40B4-BE49-F238E27FC236}">
                <a16:creationId xmlns:a16="http://schemas.microsoft.com/office/drawing/2014/main" id="{47EEB614-5D1D-94BE-4A79-9DEE8C39A5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88" y="2020888"/>
            <a:ext cx="3201987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 Dongdaemun Design Plaza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5132" name="그림 8">
            <a:extLst>
              <a:ext uri="{FF2B5EF4-FFF2-40B4-BE49-F238E27FC236}">
                <a16:creationId xmlns:a16="http://schemas.microsoft.com/office/drawing/2014/main" id="{72D83676-A59D-7E92-04BA-EAF0450039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7"/>
          <a:stretch>
            <a:fillRect/>
          </a:stretch>
        </p:blipFill>
        <p:spPr bwMode="auto">
          <a:xfrm>
            <a:off x="9296400" y="723900"/>
            <a:ext cx="2901950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33" name="직사각형 41">
            <a:extLst>
              <a:ext uri="{FF2B5EF4-FFF2-40B4-BE49-F238E27FC236}">
                <a16:creationId xmlns:a16="http://schemas.microsoft.com/office/drawing/2014/main" id="{60ECBAB5-30BA-1997-C8A1-0326B0C84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400" y="2020888"/>
            <a:ext cx="2895600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N-Tower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15" name="슬라이드 번호 개체 틀 1">
            <a:extLst>
              <a:ext uri="{FF2B5EF4-FFF2-40B4-BE49-F238E27FC236}">
                <a16:creationId xmlns:a16="http://schemas.microsoft.com/office/drawing/2014/main" id="{E44E5F3E-CAEA-9B8B-36F5-6EF704719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038" y="639921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6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그림 14">
            <a:extLst>
              <a:ext uri="{FF2B5EF4-FFF2-40B4-BE49-F238E27FC236}">
                <a16:creationId xmlns:a16="http://schemas.microsoft.com/office/drawing/2014/main" id="{D01A7DDC-8F98-C3F8-3D94-974C75D52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"/>
          <a:stretch>
            <a:fillRect/>
          </a:stretch>
        </p:blipFill>
        <p:spPr bwMode="auto">
          <a:xfrm>
            <a:off x="0" y="723900"/>
            <a:ext cx="12192000" cy="6134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82227F-649B-2136-DEFA-199DDDB2C0E4}"/>
              </a:ext>
            </a:extLst>
          </p:cNvPr>
          <p:cNvSpPr/>
          <p:nvPr/>
        </p:nvSpPr>
        <p:spPr>
          <a:xfrm>
            <a:off x="0" y="0"/>
            <a:ext cx="12192000" cy="723900"/>
          </a:xfrm>
          <a:prstGeom prst="rect">
            <a:avLst/>
          </a:prstGeom>
          <a:solidFill>
            <a:srgbClr val="5034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148" name="TextBox 20">
            <a:extLst>
              <a:ext uri="{FF2B5EF4-FFF2-40B4-BE49-F238E27FC236}">
                <a16:creationId xmlns:a16="http://schemas.microsoft.com/office/drawing/2014/main" id="{71A75C51-700D-D2AC-7185-6758AFC80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4950" y="78921"/>
            <a:ext cx="851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Seoul City</a:t>
            </a:r>
          </a:p>
        </p:txBody>
      </p:sp>
      <p:pic>
        <p:nvPicPr>
          <p:cNvPr id="6149" name="그림 22">
            <a:extLst>
              <a:ext uri="{FF2B5EF4-FFF2-40B4-BE49-F238E27FC236}">
                <a16:creationId xmlns:a16="http://schemas.microsoft.com/office/drawing/2014/main" id="{03A7B810-1ADF-010A-8B13-25104FB9E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50"/>
          <a:stretch>
            <a:fillRect/>
          </a:stretch>
        </p:blipFill>
        <p:spPr bwMode="auto">
          <a:xfrm>
            <a:off x="9715500" y="2468563"/>
            <a:ext cx="2476500" cy="153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99F5A4C5-EAF7-EDC4-C59A-7F95CC07550F}"/>
              </a:ext>
            </a:extLst>
          </p:cNvPr>
          <p:cNvSpPr/>
          <p:nvPr/>
        </p:nvSpPr>
        <p:spPr>
          <a:xfrm>
            <a:off x="0" y="6596063"/>
            <a:ext cx="12192000" cy="261937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 2nd Lotte World Mall Tower</a:t>
            </a:r>
            <a:endParaRPr kumimoji="0" lang="ko-KR" altLang="en-US" sz="105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pic>
        <p:nvPicPr>
          <p:cNvPr id="6151" name="그림 24">
            <a:extLst>
              <a:ext uri="{FF2B5EF4-FFF2-40B4-BE49-F238E27FC236}">
                <a16:creationId xmlns:a16="http://schemas.microsoft.com/office/drawing/2014/main" id="{E7F6DDB3-6D23-14DB-A6A0-27524D9B70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25488"/>
            <a:ext cx="2590800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2" name="직사각형 25">
            <a:extLst>
              <a:ext uri="{FF2B5EF4-FFF2-40B4-BE49-F238E27FC236}">
                <a16:creationId xmlns:a16="http://schemas.microsoft.com/office/drawing/2014/main" id="{1A468B1B-0E88-01FF-B8B2-D6DED2E19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2197100"/>
            <a:ext cx="2590800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Namdaemun Market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6153" name="그림 26">
            <a:extLst>
              <a:ext uri="{FF2B5EF4-FFF2-40B4-BE49-F238E27FC236}">
                <a16:creationId xmlns:a16="http://schemas.microsoft.com/office/drawing/2014/main" id="{1C62BD39-632A-C118-79E5-9E37C51C69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25900"/>
            <a:ext cx="25908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4" name="직사각형 27">
            <a:extLst>
              <a:ext uri="{FF2B5EF4-FFF2-40B4-BE49-F238E27FC236}">
                <a16:creationId xmlns:a16="http://schemas.microsoft.com/office/drawing/2014/main" id="{12F361B0-9BBF-73F6-BBFC-45AE2505A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5156200"/>
            <a:ext cx="2620962" cy="277813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Myeong-dong Shopping Street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6155" name="그림 28">
            <a:extLst>
              <a:ext uri="{FF2B5EF4-FFF2-40B4-BE49-F238E27FC236}">
                <a16:creationId xmlns:a16="http://schemas.microsoft.com/office/drawing/2014/main" id="{4F15C68F-8756-0972-1343-62B0E6F610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70150"/>
            <a:ext cx="2590800" cy="154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6" name="직사각형 29">
            <a:extLst>
              <a:ext uri="{FF2B5EF4-FFF2-40B4-BE49-F238E27FC236}">
                <a16:creationId xmlns:a16="http://schemas.microsoft.com/office/drawing/2014/main" id="{EEB5CE09-1190-E81E-F2A0-0F1D4EDDC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3751263"/>
            <a:ext cx="2590800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Gangnam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6157" name="그림 30">
            <a:extLst>
              <a:ext uri="{FF2B5EF4-FFF2-40B4-BE49-F238E27FC236}">
                <a16:creationId xmlns:a16="http://schemas.microsoft.com/office/drawing/2014/main" id="{CB85D479-C64D-131E-9467-841C7C43B1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72"/>
          <a:stretch>
            <a:fillRect/>
          </a:stretch>
        </p:blipFill>
        <p:spPr bwMode="auto">
          <a:xfrm>
            <a:off x="9715500" y="4006850"/>
            <a:ext cx="2476500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8" name="직사각형 31">
            <a:extLst>
              <a:ext uri="{FF2B5EF4-FFF2-40B4-BE49-F238E27FC236}">
                <a16:creationId xmlns:a16="http://schemas.microsoft.com/office/drawing/2014/main" id="{482B8299-3572-A329-189A-76AFEA2670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5975" y="5121275"/>
            <a:ext cx="2486025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Samcheong-dong Café Street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pic>
        <p:nvPicPr>
          <p:cNvPr id="6159" name="Picture 2" descr="동대문시장에 대한 이미지 검색결과">
            <a:hlinkClick r:id="rId8"/>
            <a:extLst>
              <a:ext uri="{FF2B5EF4-FFF2-40B4-BE49-F238E27FC236}">
                <a16:creationId xmlns:a16="http://schemas.microsoft.com/office/drawing/2014/main" id="{D516093E-D435-4F48-525B-187997AFB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75"/>
          <a:stretch>
            <a:fillRect/>
          </a:stretch>
        </p:blipFill>
        <p:spPr bwMode="auto">
          <a:xfrm>
            <a:off x="9715500" y="723900"/>
            <a:ext cx="2476500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60" name="직사각형 33">
            <a:extLst>
              <a:ext uri="{FF2B5EF4-FFF2-40B4-BE49-F238E27FC236}">
                <a16:creationId xmlns:a16="http://schemas.microsoft.com/office/drawing/2014/main" id="{6A7EF1BC-E65C-E59F-F636-C6240A019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0" y="2205038"/>
            <a:ext cx="2476500" cy="461962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  Dongdaemun – </a:t>
            </a: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Pyeonghwa Market 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6161" name="직사각형 34">
            <a:extLst>
              <a:ext uri="{FF2B5EF4-FFF2-40B4-BE49-F238E27FC236}">
                <a16:creationId xmlns:a16="http://schemas.microsoft.com/office/drawing/2014/main" id="{2F27F002-E53C-856D-7D1E-C2E6521FA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0" y="3733800"/>
            <a:ext cx="2476500" cy="276225"/>
          </a:xfrm>
          <a:prstGeom prst="rect">
            <a:avLst/>
          </a:prstGeom>
          <a:solidFill>
            <a:schemeClr val="tx1">
              <a:alpha val="5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Unicode MS"/>
                <a:ea typeface="Arial Unicode MS"/>
                <a:cs typeface="Arial Unicode MS"/>
              </a:rPr>
              <a:t> Garosu-gil Café Street</a:t>
            </a:r>
            <a:endParaRPr kumimoji="0" lang="ko-KR" altLang="en-US" sz="12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Unicode MS"/>
              <a:ea typeface="Arial Unicode MS"/>
              <a:cs typeface="Arial Unicode MS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52C1E2A0-22E7-9B3C-5F86-4EA74F40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038" y="6399213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7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5D355C2-F1B3-6DA0-63F7-74AA1C870C15}"/>
              </a:ext>
            </a:extLst>
          </p:cNvPr>
          <p:cNvSpPr/>
          <p:nvPr/>
        </p:nvSpPr>
        <p:spPr>
          <a:xfrm>
            <a:off x="0" y="0"/>
            <a:ext cx="12192000" cy="1529442"/>
          </a:xfrm>
          <a:prstGeom prst="rect">
            <a:avLst/>
          </a:prstGeom>
          <a:solidFill>
            <a:srgbClr val="5034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CC3CB8-D7AB-862F-4EE7-B46CD4EC9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77D38F-EE81-F47B-D780-841065D0B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022B72-88FF-4A6A-8E84-49EE812881DF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  <p:pic>
        <p:nvPicPr>
          <p:cNvPr id="3075" name="그림 29">
            <a:extLst>
              <a:ext uri="{FF2B5EF4-FFF2-40B4-BE49-F238E27FC236}">
                <a16:creationId xmlns:a16="http://schemas.microsoft.com/office/drawing/2014/main" id="{25E8E33E-3A37-499F-7A0B-02293695A5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3" b="15080"/>
          <a:stretch/>
        </p:blipFill>
        <p:spPr bwMode="auto">
          <a:xfrm>
            <a:off x="0" y="1529442"/>
            <a:ext cx="12192000" cy="532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8A5A7C-7366-3056-6777-DAD5D5AE97E8}"/>
              </a:ext>
            </a:extLst>
          </p:cNvPr>
          <p:cNvSpPr txBox="1"/>
          <p:nvPr/>
        </p:nvSpPr>
        <p:spPr>
          <a:xfrm>
            <a:off x="2737757" y="137345"/>
            <a:ext cx="82513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ptos" panose="020B0004020202020204" pitchFamily="34" charset="0"/>
              </a:rPr>
              <a:t>SSBSE 2025, 16 Nov 2025</a:t>
            </a:r>
          </a:p>
          <a:p>
            <a:r>
              <a:rPr lang="en-US" altLang="ko-KR" sz="4000" dirty="0">
                <a:solidFill>
                  <a:schemeClr val="bg1"/>
                </a:solidFill>
                <a:latin typeface="Aptos" panose="020B0004020202020204" pitchFamily="34" charset="0"/>
              </a:rPr>
              <a:t>Hope to see you all in Seoul!</a:t>
            </a:r>
            <a:endParaRPr lang="ko-KR" altLang="en-US" sz="4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8" name="Picture 2" descr="SSBSE - Symposium on Search Base Software Engineering">
            <a:extLst>
              <a:ext uri="{FF2B5EF4-FFF2-40B4-BE49-F238E27FC236}">
                <a16:creationId xmlns:a16="http://schemas.microsoft.com/office/drawing/2014/main" id="{21B288AB-EB8F-C3C3-2FF7-E0B5654F2E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" r="1106" b="1909"/>
          <a:stretch/>
        </p:blipFill>
        <p:spPr bwMode="auto">
          <a:xfrm>
            <a:off x="435429" y="379754"/>
            <a:ext cx="2160814" cy="2162060"/>
          </a:xfrm>
          <a:prstGeom prst="ellipse">
            <a:avLst/>
          </a:prstGeom>
          <a:ln w="190500" cap="rnd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039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723</Words>
  <Application>Microsoft Office PowerPoint</Application>
  <PresentationFormat>와이드스크린</PresentationFormat>
  <Paragraphs>128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 Unicode MS</vt:lpstr>
      <vt:lpstr>MICE고딕</vt:lpstr>
      <vt:lpstr>맑은 고딕</vt:lpstr>
      <vt:lpstr>Aptos</vt:lpstr>
      <vt:lpstr>Arial</vt:lpstr>
      <vt:lpstr>Office 테마</vt:lpstr>
      <vt:lpstr>1_Office 테마</vt:lpstr>
      <vt:lpstr>PowerPoint 프레젠테이션</vt:lpstr>
      <vt:lpstr>Organizing Team</vt:lpstr>
      <vt:lpstr>Symposium Tracks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Shin Hong</dc:creator>
  <cp:lastModifiedBy>Shin Hong</cp:lastModifiedBy>
  <cp:revision>10</cp:revision>
  <dcterms:created xsi:type="dcterms:W3CDTF">2024-07-13T12:28:38Z</dcterms:created>
  <dcterms:modified xsi:type="dcterms:W3CDTF">2024-07-14T07:52:37Z</dcterms:modified>
</cp:coreProperties>
</file>

<file path=docProps/thumbnail.jpeg>
</file>